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8" r:id="rId4"/>
    <p:sldId id="281" r:id="rId5"/>
    <p:sldId id="279" r:id="rId6"/>
    <p:sldId id="280" r:id="rId7"/>
    <p:sldId id="282" r:id="rId8"/>
    <p:sldId id="269" r:id="rId9"/>
    <p:sldId id="273" r:id="rId10"/>
    <p:sldId id="258" r:id="rId11"/>
    <p:sldId id="275" r:id="rId12"/>
    <p:sldId id="259" r:id="rId13"/>
    <p:sldId id="276" r:id="rId14"/>
    <p:sldId id="261" r:id="rId15"/>
    <p:sldId id="274" r:id="rId16"/>
    <p:sldId id="262" r:id="rId17"/>
    <p:sldId id="267" r:id="rId18"/>
    <p:sldId id="263" r:id="rId19"/>
    <p:sldId id="264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89"/>
    <p:restoredTop sz="96405"/>
  </p:normalViewPr>
  <p:slideViewPr>
    <p:cSldViewPr snapToGrid="0" snapToObjects="1">
      <p:cViewPr varScale="1">
        <p:scale>
          <a:sx n="77" d="100"/>
          <a:sy n="77" d="100"/>
        </p:scale>
        <p:origin x="120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1.png>
</file>

<file path=ppt/media/image12.gif>
</file>

<file path=ppt/media/image13.gif>
</file>

<file path=ppt/media/image13.png>
</file>

<file path=ppt/media/image14.gif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jpg>
</file>

<file path=ppt/media/image4.jpg>
</file>

<file path=ppt/media/image5.png>
</file>

<file path=ppt/media/image6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image" Target="../media/image8.jpeg"/><Relationship Id="rId7" Type="http://schemas.openxmlformats.org/officeDocument/2006/relationships/image" Target="../media/image12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secho.org/wp-content/uploads/2021/01/2016_JASE_Bertrand_Fact-or-Artifact.pd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3B8292-1C1A-1F43-80C8-70A65A1EF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Knowledge</a:t>
            </a:r>
            <a:r>
              <a:rPr lang="sv-SE" dirty="0"/>
              <a:t> </a:t>
            </a:r>
            <a:r>
              <a:rPr lang="sv-SE" dirty="0" err="1"/>
              <a:t>Distillation</a:t>
            </a:r>
            <a:r>
              <a:rPr lang="sv-SE" dirty="0"/>
              <a:t> for </a:t>
            </a:r>
            <a:r>
              <a:rPr lang="sv-SE" dirty="0" err="1"/>
              <a:t>echocardiogram</a:t>
            </a:r>
            <a:r>
              <a:rPr lang="sv-SE" dirty="0"/>
              <a:t> </a:t>
            </a:r>
            <a:r>
              <a:rPr lang="sv-SE" dirty="0" err="1"/>
              <a:t>View</a:t>
            </a:r>
            <a:r>
              <a:rPr lang="sv-SE" dirty="0"/>
              <a:t> </a:t>
            </a:r>
            <a:r>
              <a:rPr lang="sv-SE" dirty="0" err="1"/>
              <a:t>classification</a:t>
            </a:r>
            <a:endParaRPr lang="sv-SE" sz="4000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DD143C5-41BC-C74E-8704-5088E0C49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4426052" cy="1905000"/>
          </a:xfrm>
        </p:spPr>
        <p:txBody>
          <a:bodyPr/>
          <a:lstStyle/>
          <a:p>
            <a:r>
              <a:rPr lang="sv-SE" dirty="0"/>
              <a:t>Andris Freimanis</a:t>
            </a:r>
            <a:br>
              <a:rPr lang="sv-SE" dirty="0"/>
            </a:br>
            <a:r>
              <a:rPr lang="sv-SE" dirty="0"/>
              <a:t>Moritz </a:t>
            </a:r>
            <a:r>
              <a:rPr lang="sv-SE" dirty="0" err="1"/>
              <a:t>Sprenger</a:t>
            </a:r>
            <a:br>
              <a:rPr lang="sv-SE" dirty="0"/>
            </a:br>
            <a:r>
              <a:rPr lang="sv-SE" dirty="0"/>
              <a:t>Raouf Bahsoun</a:t>
            </a:r>
            <a:br>
              <a:rPr lang="sv-SE" dirty="0"/>
            </a:br>
            <a:r>
              <a:rPr lang="sv-SE" dirty="0" err="1"/>
              <a:t>Yu-Ping</a:t>
            </a:r>
            <a:r>
              <a:rPr lang="sv-SE" dirty="0"/>
              <a:t> </a:t>
            </a:r>
            <a:r>
              <a:rPr lang="sv-SE" dirty="0" err="1"/>
              <a:t>Hsu</a:t>
            </a:r>
            <a:endParaRPr lang="sv-SE" dirty="0"/>
          </a:p>
        </p:txBody>
      </p:sp>
      <p:sp>
        <p:nvSpPr>
          <p:cNvPr id="4" name="Underrubrik 2">
            <a:extLst>
              <a:ext uri="{FF2B5EF4-FFF2-40B4-BE49-F238E27FC236}">
                <a16:creationId xmlns:a16="http://schemas.microsoft.com/office/drawing/2014/main" id="{CF227190-7234-294B-BA24-7E7F80E042C2}"/>
              </a:ext>
            </a:extLst>
          </p:cNvPr>
          <p:cNvSpPr txBox="1">
            <a:spLocks/>
          </p:cNvSpPr>
          <p:nvPr/>
        </p:nvSpPr>
        <p:spPr>
          <a:xfrm>
            <a:off x="6089123" y="3886200"/>
            <a:ext cx="4426052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Supervisors:</a:t>
            </a:r>
            <a:br>
              <a:rPr lang="sv-SE" dirty="0"/>
            </a:br>
            <a:r>
              <a:rPr lang="sv-SE" dirty="0" err="1"/>
              <a:t>Yinan</a:t>
            </a:r>
            <a:r>
              <a:rPr lang="sv-SE" dirty="0"/>
              <a:t> </a:t>
            </a:r>
            <a:r>
              <a:rPr lang="sv-SE" dirty="0" err="1"/>
              <a:t>Yu</a:t>
            </a:r>
            <a:br>
              <a:rPr lang="sv-SE" dirty="0"/>
            </a:br>
            <a:r>
              <a:rPr lang="sv-SE" dirty="0"/>
              <a:t>Charlotte von </a:t>
            </a:r>
            <a:r>
              <a:rPr lang="sv-SE" dirty="0" err="1"/>
              <a:t>Numers</a:t>
            </a:r>
            <a:br>
              <a:rPr lang="sv-SE" dirty="0"/>
            </a:br>
            <a:r>
              <a:rPr lang="sv-SE" dirty="0"/>
              <a:t>Luis </a:t>
            </a:r>
            <a:r>
              <a:rPr lang="sv-SE" dirty="0" err="1"/>
              <a:t>Arevalo</a:t>
            </a:r>
            <a:endParaRPr lang="sv-SE" dirty="0"/>
          </a:p>
        </p:txBody>
      </p:sp>
      <p:sp>
        <p:nvSpPr>
          <p:cNvPr id="6" name="Underrubrik 2">
            <a:extLst>
              <a:ext uri="{FF2B5EF4-FFF2-40B4-BE49-F238E27FC236}">
                <a16:creationId xmlns:a16="http://schemas.microsoft.com/office/drawing/2014/main" id="{AB89BA0E-1875-B146-B81F-BDF8D4CD3D73}"/>
              </a:ext>
            </a:extLst>
          </p:cNvPr>
          <p:cNvSpPr txBox="1">
            <a:spLocks/>
          </p:cNvSpPr>
          <p:nvPr/>
        </p:nvSpPr>
        <p:spPr>
          <a:xfrm>
            <a:off x="3964038" y="5867399"/>
            <a:ext cx="4426052" cy="406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2023-11-07</a:t>
            </a:r>
          </a:p>
        </p:txBody>
      </p:sp>
    </p:spTree>
    <p:extLst>
      <p:ext uri="{BB962C8B-B14F-4D97-AF65-F5344CB8AC3E}">
        <p14:creationId xmlns:p14="http://schemas.microsoft.com/office/powerpoint/2010/main" val="1105496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F10B507-3A32-DF46-B7B0-C1201CAC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distillation overview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03E6812-FCA2-1E46-B574-2CAFA1647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Smaller model is supervised by a larger teacher model</a:t>
            </a:r>
          </a:p>
          <a:p>
            <a:r>
              <a:rPr lang="en-US" dirty="0"/>
              <a:t>Types of knowledge:</a:t>
            </a:r>
          </a:p>
          <a:p>
            <a:pPr lvl="1"/>
            <a:r>
              <a:rPr lang="en-US" dirty="0"/>
              <a:t>Response-based</a:t>
            </a:r>
          </a:p>
          <a:p>
            <a:pPr lvl="1"/>
            <a:r>
              <a:rPr lang="en-US" dirty="0"/>
              <a:t>Feature-based</a:t>
            </a:r>
          </a:p>
          <a:p>
            <a:pPr lvl="1"/>
            <a:r>
              <a:rPr lang="en-US" dirty="0"/>
              <a:t>Relation-based</a:t>
            </a:r>
          </a:p>
          <a:p>
            <a:r>
              <a:rPr lang="en-US" dirty="0"/>
              <a:t>Distillation algorithms:</a:t>
            </a:r>
          </a:p>
          <a:p>
            <a:pPr lvl="1"/>
            <a:r>
              <a:rPr lang="en-US" dirty="0"/>
              <a:t>Offline distillation (most common)</a:t>
            </a:r>
          </a:p>
          <a:p>
            <a:pPr lvl="1"/>
            <a:r>
              <a:rPr lang="en-US" dirty="0"/>
              <a:t>Online distillation</a:t>
            </a:r>
          </a:p>
          <a:p>
            <a:pPr lvl="1"/>
            <a:r>
              <a:rPr lang="en-US" dirty="0"/>
              <a:t>Self-distillation</a:t>
            </a:r>
          </a:p>
          <a:p>
            <a:r>
              <a:rPr lang="en-US" dirty="0"/>
              <a:t>Importance of the architecture of the teacher and student model in 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384638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</p:spPr>
            <p:txBody>
              <a:bodyPr>
                <a:normAutofit/>
              </a:bodyPr>
              <a:lstStyle/>
              <a:p>
                <a:r>
                  <a:rPr lang="de-DE" dirty="0">
                    <a:effectLst/>
                  </a:rPr>
                  <a:t>Temperature-scaled </a:t>
                </a:r>
                <a:r>
                  <a:rPr lang="de-DE" dirty="0" err="1">
                    <a:effectLst/>
                  </a:rPr>
                  <a:t>softmax</a:t>
                </a:r>
                <a:r>
                  <a:rPr lang="de-DE" dirty="0">
                    <a:effectLst/>
                  </a:rPr>
                  <a:t>:</a:t>
                </a:r>
                <a:br>
                  <a:rPr lang="de-DE" dirty="0">
                    <a:effectLst/>
                  </a:rPr>
                </a:br>
                <a:r>
                  <a:rPr lang="de-DE" dirty="0">
                    <a:effectLst/>
                  </a:rPr>
                  <a:t> 							</a:t>
                </a:r>
                <a14:m>
                  <m:oMath xmlns:m="http://schemas.openxmlformats.org/officeDocument/2006/math"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𝑒𝑥𝑝</m:t>
                        </m:r>
                        <m:d>
                          <m:d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  <m:d>
                              <m:d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m:rPr>
                                    <m:lit/>
                                  </m:r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Distillation loss: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Student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b="0" i="1" smtClean="0">
                              <a:effectLst/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  <a:blipFill>
                <a:blip r:embed="rId2"/>
                <a:stretch>
                  <a:fillRect l="-9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ubrik 1">
            <a:extLst>
              <a:ext uri="{FF2B5EF4-FFF2-40B4-BE49-F238E27FC236}">
                <a16:creationId xmlns:a16="http://schemas.microsoft.com/office/drawing/2014/main" id="{608E7763-1469-BE35-81FD-F9E20789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2932543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B6E3013-8027-6C4C-8AAB-62081DE8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E111851-3482-374D-BA57-7D25A975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4668547"/>
            <a:ext cx="9905998" cy="1390258"/>
          </a:xfrm>
        </p:spPr>
        <p:txBody>
          <a:bodyPr>
            <a:normAutofit/>
          </a:bodyPr>
          <a:lstStyle/>
          <a:p>
            <a:r>
              <a:rPr lang="en-US" dirty="0"/>
              <a:t>Focus on offline-based knowledge distillation</a:t>
            </a:r>
          </a:p>
          <a:p>
            <a:r>
              <a:rPr lang="en-US" dirty="0"/>
              <a:t>Three response-based techniques were identified for the task</a:t>
            </a: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DB1C3779-8398-D6D0-5189-07CAC2DD9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120379"/>
            <a:ext cx="10064620" cy="24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6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C9653-9304-808D-CE77-BE536AD8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err="1"/>
                  <a:t>Vanilla</a:t>
                </a:r>
                <a:r>
                  <a:rPr lang="de-DE" dirty="0"/>
                  <a:t> KD: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effectLst/>
                          <a:latin typeface="Cambria Math" panose="02040503050406030204" pitchFamily="18" charset="0"/>
                        </a:rPr>
                        <m:t>ß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b="0" i="0" smtClean="0">
                              <a:effectLst/>
                              <a:latin typeface="Cambria Math" panose="02040503050406030204" pitchFamily="18" charset="0"/>
                            </a:rPr>
                            <m:t>ß</m:t>
                          </m:r>
                        </m:e>
                      </m:d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Conditional</a:t>
                </a:r>
                <a:r>
                  <a:rPr lang="de-DE" dirty="0"/>
                  <a:t> KD</a:t>
                </a:r>
              </a:p>
              <a:p>
                <a:pPr lvl="1"/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Distillation</a:t>
                </a:r>
                <a:r>
                  <a:rPr lang="de-DE" dirty="0"/>
                  <a:t> </a:t>
                </a:r>
                <a:r>
                  <a:rPr lang="de-DE" dirty="0" err="1"/>
                  <a:t>loss</a:t>
                </a:r>
                <a:r>
                  <a:rPr lang="de-DE" dirty="0"/>
                  <a:t> </a:t>
                </a:r>
                <a:r>
                  <a:rPr lang="de-DE" dirty="0" err="1"/>
                  <a:t>when</a:t>
                </a:r>
                <a:r>
                  <a:rPr lang="de-DE" dirty="0"/>
                  <a:t> </a:t>
                </a:r>
                <a:r>
                  <a:rPr lang="de-DE" dirty="0" err="1"/>
                  <a:t>teacher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correct</a:t>
                </a:r>
                <a:endParaRPr lang="de-DE" dirty="0"/>
              </a:p>
              <a:p>
                <a:r>
                  <a:rPr lang="de-DE" dirty="0"/>
                  <a:t>Curriculum KD</a:t>
                </a:r>
              </a:p>
              <a:p>
                <a:pPr lvl="1"/>
                <a:r>
                  <a:rPr lang="de-DE" dirty="0" err="1"/>
                  <a:t>Learn</a:t>
                </a:r>
                <a:r>
                  <a:rPr lang="de-DE" dirty="0"/>
                  <a:t>  </a:t>
                </a:r>
                <a:r>
                  <a:rPr lang="de-DE" dirty="0" err="1"/>
                  <a:t>dynamic</a:t>
                </a:r>
                <a:r>
                  <a:rPr lang="de-DE" dirty="0"/>
                  <a:t> </a:t>
                </a:r>
                <a:r>
                  <a:rPr lang="de-DE" dirty="0" err="1"/>
                  <a:t>temperature</a:t>
                </a:r>
                <a:r>
                  <a:rPr lang="de-DE" dirty="0"/>
                  <a:t> in </a:t>
                </a:r>
                <a:r>
                  <a:rPr lang="de-DE" dirty="0" err="1"/>
                  <a:t>adversarial</a:t>
                </a:r>
                <a:r>
                  <a:rPr lang="de-DE" dirty="0"/>
                  <a:t> </a:t>
                </a:r>
                <a:r>
                  <a:rPr lang="de-DE" dirty="0" err="1"/>
                  <a:t>manner</a:t>
                </a:r>
                <a:endParaRPr lang="de-DE" dirty="0"/>
              </a:p>
              <a:p>
                <a:pPr lvl="1"/>
                <a:r>
                  <a:rPr lang="de-DE" dirty="0"/>
                  <a:t>Use </a:t>
                </a:r>
                <a:r>
                  <a:rPr lang="de-DE" dirty="0" err="1"/>
                  <a:t>curriculum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progressively</a:t>
                </a:r>
                <a:r>
                  <a:rPr lang="de-DE" dirty="0"/>
                  <a:t> </a:t>
                </a:r>
                <a:r>
                  <a:rPr lang="de-DE" dirty="0" err="1"/>
                  <a:t>make</a:t>
                </a:r>
                <a:r>
                  <a:rPr lang="de-DE" dirty="0"/>
                  <a:t> </a:t>
                </a:r>
                <a:r>
                  <a:rPr lang="de-DE" dirty="0" err="1"/>
                  <a:t>task</a:t>
                </a:r>
                <a:r>
                  <a:rPr lang="de-DE" dirty="0"/>
                  <a:t> </a:t>
                </a:r>
                <a:r>
                  <a:rPr lang="de-DE" dirty="0" err="1"/>
                  <a:t>harder</a:t>
                </a:r>
                <a:r>
                  <a:rPr lang="de-DE" dirty="0"/>
                  <a:t> </a:t>
                </a:r>
                <a:r>
                  <a:rPr lang="de-DE" dirty="0" err="1"/>
                  <a:t>throughout</a:t>
                </a:r>
                <a:r>
                  <a:rPr lang="de-DE" dirty="0"/>
                  <a:t> Training</a:t>
                </a:r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85" t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4026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03C1157-F605-334A-A6D5-FC090482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7AA24A-8319-414C-AD52-B72802A77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Four different student architectures optimized for mobile devices</a:t>
            </a:r>
          </a:p>
          <a:p>
            <a:pPr lvl="1"/>
            <a:r>
              <a:rPr lang="en-US" dirty="0"/>
              <a:t>Mobilenet-V3-large/small</a:t>
            </a:r>
          </a:p>
          <a:p>
            <a:pPr lvl="1"/>
            <a:r>
              <a:rPr lang="en-US" dirty="0" err="1"/>
              <a:t>Shufflenet</a:t>
            </a:r>
            <a:endParaRPr lang="en-US" dirty="0"/>
          </a:p>
          <a:p>
            <a:pPr lvl="1"/>
            <a:r>
              <a:rPr lang="en-US" dirty="0" err="1"/>
              <a:t>Ghostnet</a:t>
            </a:r>
            <a:endParaRPr lang="en-US" dirty="0"/>
          </a:p>
          <a:p>
            <a:r>
              <a:rPr lang="en-US" dirty="0"/>
              <a:t>Metrics used for performance evaluation:</a:t>
            </a:r>
          </a:p>
          <a:p>
            <a:pPr lvl="1"/>
            <a:r>
              <a:rPr lang="en-US" dirty="0"/>
              <a:t>Validation accuracy</a:t>
            </a:r>
          </a:p>
          <a:p>
            <a:pPr lvl="1"/>
            <a:r>
              <a:rPr lang="en-US" dirty="0"/>
              <a:t>Validation F1-score</a:t>
            </a:r>
          </a:p>
          <a:p>
            <a:r>
              <a:rPr lang="en-US" dirty="0"/>
              <a:t>Metrics used for speed and size evaluation:</a:t>
            </a:r>
          </a:p>
          <a:p>
            <a:pPr lvl="1"/>
            <a:r>
              <a:rPr lang="en-US" dirty="0"/>
              <a:t>Inference and train speed</a:t>
            </a:r>
          </a:p>
          <a:p>
            <a:pPr lvl="1"/>
            <a:r>
              <a:rPr lang="en-US" dirty="0"/>
              <a:t>Size in megabytes</a:t>
            </a:r>
          </a:p>
        </p:txBody>
      </p:sp>
    </p:spTree>
    <p:extLst>
      <p:ext uri="{BB962C8B-B14F-4D97-AF65-F5344CB8AC3E}">
        <p14:creationId xmlns:p14="http://schemas.microsoft.com/office/powerpoint/2010/main" val="326602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52EB4E-8AE1-5D47-A824-D5100519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-1"/>
            <a:ext cx="9905998" cy="1905000"/>
          </a:xfrm>
        </p:spPr>
        <p:txBody>
          <a:bodyPr/>
          <a:lstStyle/>
          <a:p>
            <a:r>
              <a:rPr lang="en-US" dirty="0"/>
              <a:t>Validation accuracy of different student architectures</a:t>
            </a:r>
          </a:p>
        </p:txBody>
      </p:sp>
      <p:pic>
        <p:nvPicPr>
          <p:cNvPr id="2055" name="Picture 7" descr="page7image56490000">
            <a:extLst>
              <a:ext uri="{FF2B5EF4-FFF2-40B4-BE49-F238E27FC236}">
                <a16:creationId xmlns:a16="http://schemas.microsoft.com/office/drawing/2014/main" id="{EA5FA008-E22A-8D4E-9C7B-22D7D3448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909534"/>
            <a:ext cx="1246115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age7image56490416">
            <a:extLst>
              <a:ext uri="{FF2B5EF4-FFF2-40B4-BE49-F238E27FC236}">
                <a16:creationId xmlns:a16="http://schemas.microsoft.com/office/drawing/2014/main" id="{7677AFA5-7FC0-FB43-BE2C-508B09CF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708812"/>
            <a:ext cx="7872286" cy="472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 descr="page7image56490000">
            <a:extLst>
              <a:ext uri="{FF2B5EF4-FFF2-40B4-BE49-F238E27FC236}">
                <a16:creationId xmlns:a16="http://schemas.microsoft.com/office/drawing/2014/main" id="{3D32F9A4-EB5C-2B43-8406-3168F67A8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7image56490000">
            <a:extLst>
              <a:ext uri="{FF2B5EF4-FFF2-40B4-BE49-F238E27FC236}">
                <a16:creationId xmlns:a16="http://schemas.microsoft.com/office/drawing/2014/main" id="{ACFA4CA9-A111-CD43-85FB-A923BFAD8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051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0C0A0D6-95DF-3946-951F-E323FD40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564" y="-18587"/>
            <a:ext cx="9905998" cy="19050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Platshållare för innehåll 6">
            <a:extLst>
              <a:ext uri="{FF2B5EF4-FFF2-40B4-BE49-F238E27FC236}">
                <a16:creationId xmlns:a16="http://schemas.microsoft.com/office/drawing/2014/main" id="{60D37EA8-6239-DE4A-B763-21B88F678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180" y="1295399"/>
            <a:ext cx="8652766" cy="5191659"/>
          </a:xfrm>
        </p:spPr>
      </p:pic>
    </p:spTree>
    <p:extLst>
      <p:ext uri="{BB962C8B-B14F-4D97-AF65-F5344CB8AC3E}">
        <p14:creationId xmlns:p14="http://schemas.microsoft.com/office/powerpoint/2010/main" val="226648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C998E-2E39-A167-43F0-0B5A609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12943F-5035-B042-6A48-61B2FFCD0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Restricted Hyperparameter search space</a:t>
            </a:r>
          </a:p>
          <a:p>
            <a:r>
              <a:rPr lang="en-US" dirty="0"/>
              <a:t>Lack of statistical significance testing</a:t>
            </a:r>
          </a:p>
          <a:p>
            <a:r>
              <a:rPr lang="en-US" dirty="0"/>
              <a:t>Results without KD are already very close to teacher model</a:t>
            </a:r>
          </a:p>
        </p:txBody>
      </p:sp>
    </p:spTree>
    <p:extLst>
      <p:ext uri="{BB962C8B-B14F-4D97-AF65-F5344CB8AC3E}">
        <p14:creationId xmlns:p14="http://schemas.microsoft.com/office/powerpoint/2010/main" val="2469344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8252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129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A1BDD-9074-F833-0BD7-64678DF6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1D46FE-106A-9E6D-DAC2-9391ECC09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heart and its main functions</a:t>
            </a:r>
          </a:p>
          <a:p>
            <a:pPr lvl="1"/>
            <a:r>
              <a:rPr lang="en-US" dirty="0"/>
              <a:t>Left and right parts prevent blood mixing</a:t>
            </a:r>
          </a:p>
          <a:p>
            <a:pPr lvl="1"/>
            <a:r>
              <a:rPr lang="en-US" dirty="0"/>
              <a:t>Ejection fraction and its normal range (55%—65%)</a:t>
            </a:r>
          </a:p>
          <a:p>
            <a:r>
              <a:rPr lang="en-US" dirty="0"/>
              <a:t>Ejection fraction methods</a:t>
            </a:r>
          </a:p>
          <a:p>
            <a:r>
              <a:rPr lang="en-US" dirty="0"/>
              <a:t>Knowledge distillation for echocardiogram view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02225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2F2D9F3-77C0-BA2E-5DC9-6A7E4CCE6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29" y="851961"/>
            <a:ext cx="10616588" cy="515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83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375B2-4A37-A364-3C6C-3FFA5D42E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2" y="356993"/>
            <a:ext cx="6119493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Blood circulation 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 descr="Diagram of a diagram showing the heart and lungs&#10;&#10;Description automatically generated">
            <a:extLst>
              <a:ext uri="{FF2B5EF4-FFF2-40B4-BE49-F238E27FC236}">
                <a16:creationId xmlns:a16="http://schemas.microsoft.com/office/drawing/2014/main" id="{BD7559BC-D2F2-A9EE-62C4-FD1D8C48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939" y="0"/>
            <a:ext cx="4107570" cy="6501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49E6FD-EA01-9C55-E423-3B9C5277E87B}"/>
              </a:ext>
            </a:extLst>
          </p:cNvPr>
          <p:cNvSpPr txBox="1"/>
          <p:nvPr/>
        </p:nvSpPr>
        <p:spPr>
          <a:xfrm>
            <a:off x="1726025" y="6501007"/>
            <a:ext cx="901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Source: https://ohiostate.pressbooks.pub/vethisto/chapter/6-blood-circulation/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8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showing a stroke recovery&#10;&#10;Description automatically generated with medium confidence">
            <a:extLst>
              <a:ext uri="{FF2B5EF4-FFF2-40B4-BE49-F238E27FC236}">
                <a16:creationId xmlns:a16="http://schemas.microsoft.com/office/drawing/2014/main" id="{7A8C5D11-1BB1-3010-91C9-40B830538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302" y="1"/>
            <a:ext cx="10684700" cy="560900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080599-CF7A-C184-A566-E6989B28F904}"/>
              </a:ext>
            </a:extLst>
          </p:cNvPr>
          <p:cNvSpPr txBox="1"/>
          <p:nvPr/>
        </p:nvSpPr>
        <p:spPr>
          <a:xfrm>
            <a:off x="454512" y="5777723"/>
            <a:ext cx="11282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Ejection fraction is the percentage of blood pumped out of the heart each time it beats. 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E981EE-32CF-92C2-0D97-649605C241F1}"/>
              </a:ext>
            </a:extLst>
          </p:cNvPr>
          <p:cNvSpPr txBox="1"/>
          <p:nvPr/>
        </p:nvSpPr>
        <p:spPr>
          <a:xfrm>
            <a:off x="1240076" y="879665"/>
            <a:ext cx="459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MACE = M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ajor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dverse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ardiovascular </a:t>
            </a:r>
            <a:r>
              <a:rPr lang="en-US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US" sz="1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vents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ri&#10;&#10;Description automatically generated">
            <a:extLst>
              <a:ext uri="{FF2B5EF4-FFF2-40B4-BE49-F238E27FC236}">
                <a16:creationId xmlns:a16="http://schemas.microsoft.com/office/drawing/2014/main" id="{8C86BD88-4C6F-BD33-5D2A-F7889F74D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4" y="1115761"/>
            <a:ext cx="4521124" cy="3319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F46A25-F140-76E0-2624-A52C977112DB}"/>
              </a:ext>
            </a:extLst>
          </p:cNvPr>
          <p:cNvSpPr txBox="1"/>
          <p:nvPr/>
        </p:nvSpPr>
        <p:spPr>
          <a:xfrm>
            <a:off x="637265" y="5657671"/>
            <a:ext cx="115307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/>
              <a:t>MRI</a:t>
            </a:r>
            <a:r>
              <a:rPr lang="sv-SE" dirty="0"/>
              <a:t> - https://www.mclaren.org/main/blog/new-technology-sees-detailed-anatomy-of-the-heart-1271</a:t>
            </a:r>
          </a:p>
          <a:p>
            <a:r>
              <a:rPr lang="sv-SE" dirty="0"/>
              <a:t>CT - https://www.medicalnewstoday.com/articles/heart-ct-scan</a:t>
            </a:r>
            <a:r>
              <a:rPr lang="en-US" dirty="0"/>
              <a:t> </a:t>
            </a:r>
          </a:p>
          <a:p>
            <a:r>
              <a:rPr lang="en-US" dirty="0"/>
              <a:t>SPEC/CT - https://psma-pet.radiologische-allianz.de/en/method/scintigraphy-of-the-heart/</a:t>
            </a:r>
          </a:p>
        </p:txBody>
      </p:sp>
      <p:pic>
        <p:nvPicPr>
          <p:cNvPr id="9" name="Picture 8" descr="A close-up of a x-ray&#10;&#10;Description automatically generated">
            <a:extLst>
              <a:ext uri="{FF2B5EF4-FFF2-40B4-BE49-F238E27FC236}">
                <a16:creationId xmlns:a16="http://schemas.microsoft.com/office/drawing/2014/main" id="{25983F38-C8EA-3C80-0958-810195BC8E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37" r="50886" b="17786"/>
          <a:stretch/>
        </p:blipFill>
        <p:spPr>
          <a:xfrm>
            <a:off x="4601896" y="1115760"/>
            <a:ext cx="3840623" cy="33190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E371D-6ED7-30E1-DF06-B0FF1409B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3728" y="1115760"/>
            <a:ext cx="3674258" cy="3319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04EF5B-75F8-B3CF-5C96-1931E87CDFA9}"/>
              </a:ext>
            </a:extLst>
          </p:cNvPr>
          <p:cNvSpPr txBox="1"/>
          <p:nvPr/>
        </p:nvSpPr>
        <p:spPr>
          <a:xfrm>
            <a:off x="1943808" y="449580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MRI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39064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7394C-044B-CBF6-8F6C-0C668DE7A585}"/>
              </a:ext>
            </a:extLst>
          </p:cNvPr>
          <p:cNvSpPr txBox="1"/>
          <p:nvPr/>
        </p:nvSpPr>
        <p:spPr>
          <a:xfrm>
            <a:off x="6287208" y="4495806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9131C-D0A2-AAFE-3120-227C78231B54}"/>
              </a:ext>
            </a:extLst>
          </p:cNvPr>
          <p:cNvSpPr txBox="1"/>
          <p:nvPr/>
        </p:nvSpPr>
        <p:spPr>
          <a:xfrm>
            <a:off x="9897672" y="44653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SPEC/CT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9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scan- ECHOCARDIOGRAM 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2" name="Picture 1" descr="An ultrasound of a baby&#10;&#10;Description automatically generated">
            <a:extLst>
              <a:ext uri="{FF2B5EF4-FFF2-40B4-BE49-F238E27FC236}">
                <a16:creationId xmlns:a16="http://schemas.microsoft.com/office/drawing/2014/main" id="{338C285D-577A-1CD1-1A54-36828AC94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083" y="3428999"/>
            <a:ext cx="2840992" cy="2130743"/>
          </a:xfrm>
          <a:prstGeom prst="rect">
            <a:avLst/>
          </a:prstGeom>
        </p:spPr>
      </p:pic>
      <p:pic>
        <p:nvPicPr>
          <p:cNvPr id="3" name="Picture 2" descr="Echocardiography view: PSAX (level great vessels) focus on AV, Window: Left parasternal window">
            <a:extLst>
              <a:ext uri="{FF2B5EF4-FFF2-40B4-BE49-F238E27FC236}">
                <a16:creationId xmlns:a16="http://schemas.microsoft.com/office/drawing/2014/main" id="{DDEE5164-85A1-C8A0-AECD-8EA611FD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476" y="1164047"/>
            <a:ext cx="289433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4C - Apical 4 chamber (Echo) - TECHmED">
            <a:extLst>
              <a:ext uri="{FF2B5EF4-FFF2-40B4-BE49-F238E27FC236}">
                <a16:creationId xmlns:a16="http://schemas.microsoft.com/office/drawing/2014/main" id="{3820EA0D-A083-657D-AC96-E6E0156B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84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2C - Apical 2 chamber (Echo) - TECHmED">
            <a:extLst>
              <a:ext uri="{FF2B5EF4-FFF2-40B4-BE49-F238E27FC236}">
                <a16:creationId xmlns:a16="http://schemas.microsoft.com/office/drawing/2014/main" id="{664C926A-5871-D9AB-6D4A-07A944E4D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17" y="1164047"/>
            <a:ext cx="2894330" cy="215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Echocardiography view: PLAX (Parasternal long axis) , Window: Left parasternal window">
            <a:extLst>
              <a:ext uri="{FF2B5EF4-FFF2-40B4-BE49-F238E27FC236}">
                <a16:creationId xmlns:a16="http://schemas.microsoft.com/office/drawing/2014/main" id="{6290E0BE-1750-E1DA-5330-494F58112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17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A close-up of a sonogram&#10;&#10;Description automatically generated">
            <a:extLst>
              <a:ext uri="{FF2B5EF4-FFF2-40B4-BE49-F238E27FC236}">
                <a16:creationId xmlns:a16="http://schemas.microsoft.com/office/drawing/2014/main" id="{FA9E96CA-E842-AF9A-2D1F-3387968943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83" y="3429000"/>
            <a:ext cx="2840993" cy="2130745"/>
          </a:xfrm>
          <a:prstGeom prst="rect">
            <a:avLst/>
          </a:prstGeom>
        </p:spPr>
      </p:pic>
      <p:pic>
        <p:nvPicPr>
          <p:cNvPr id="16" name="Picture 15" descr="An ultrasound image of a baby&#10;&#10;Description automatically generated">
            <a:extLst>
              <a:ext uri="{FF2B5EF4-FFF2-40B4-BE49-F238E27FC236}">
                <a16:creationId xmlns:a16="http://schemas.microsoft.com/office/drawing/2014/main" id="{ADAFDC50-F3FC-ABA4-EB7A-9F07A20380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117" y="3428998"/>
            <a:ext cx="2840991" cy="2130743"/>
          </a:xfrm>
          <a:prstGeom prst="rect">
            <a:avLst/>
          </a:prstGeom>
        </p:spPr>
      </p:pic>
      <p:pic>
        <p:nvPicPr>
          <p:cNvPr id="17" name="Picture 16" descr="An ultrasound of a baby&#10;&#10;Description automatically generated">
            <a:extLst>
              <a:ext uri="{FF2B5EF4-FFF2-40B4-BE49-F238E27FC236}">
                <a16:creationId xmlns:a16="http://schemas.microsoft.com/office/drawing/2014/main" id="{E24F62CE-B6A2-3C4E-A796-47FA32EA72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152" y="3429000"/>
            <a:ext cx="2840990" cy="21307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754ACF-F15D-DE23-4161-FAF6E93103E0}"/>
              </a:ext>
            </a:extLst>
          </p:cNvPr>
          <p:cNvSpPr txBox="1"/>
          <p:nvPr/>
        </p:nvSpPr>
        <p:spPr>
          <a:xfrm>
            <a:off x="1536570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A2C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600BB6-B6F6-792D-24A5-0DD18F2297D8}"/>
              </a:ext>
            </a:extLst>
          </p:cNvPr>
          <p:cNvSpPr txBox="1"/>
          <p:nvPr/>
        </p:nvSpPr>
        <p:spPr>
          <a:xfrm>
            <a:off x="4443564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A4C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E85A6F-18F3-FE85-A96F-13AD84BDCC27}"/>
              </a:ext>
            </a:extLst>
          </p:cNvPr>
          <p:cNvSpPr txBox="1"/>
          <p:nvPr/>
        </p:nvSpPr>
        <p:spPr>
          <a:xfrm>
            <a:off x="7337894" y="570746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F2D4E8-5A35-F1C8-F422-BC5092AD7F0E}"/>
              </a:ext>
            </a:extLst>
          </p:cNvPr>
          <p:cNvSpPr txBox="1"/>
          <p:nvPr/>
        </p:nvSpPr>
        <p:spPr>
          <a:xfrm>
            <a:off x="10376347" y="5696885"/>
            <a:ext cx="660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C68BD-4F7F-E49F-0775-8B6D6D18FFF7}"/>
              </a:ext>
            </a:extLst>
          </p:cNvPr>
          <p:cNvSpPr txBox="1"/>
          <p:nvPr/>
        </p:nvSpPr>
        <p:spPr>
          <a:xfrm>
            <a:off x="4050318" y="6488668"/>
            <a:ext cx="5041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https://www.techmed.sk/en/echo/</a:t>
            </a:r>
          </a:p>
        </p:txBody>
      </p:sp>
    </p:spTree>
    <p:extLst>
      <p:ext uri="{BB962C8B-B14F-4D97-AF65-F5344CB8AC3E}">
        <p14:creationId xmlns:p14="http://schemas.microsoft.com/office/powerpoint/2010/main" val="661594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ECHOCARDIOGRAM Artifacts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7" name="Picture 6" descr="A close-up of ultrasound images&#10;&#10;Description automatically generated">
            <a:extLst>
              <a:ext uri="{FF2B5EF4-FFF2-40B4-BE49-F238E27FC236}">
                <a16:creationId xmlns:a16="http://schemas.microsoft.com/office/drawing/2014/main" id="{25D62A33-0417-4612-4792-36DE7DC87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549578"/>
            <a:ext cx="7315200" cy="2863601"/>
          </a:xfrm>
          <a:prstGeom prst="rect">
            <a:avLst/>
          </a:prstGeom>
        </p:spPr>
      </p:pic>
      <p:pic>
        <p:nvPicPr>
          <p:cNvPr id="10" name="Picture 9" descr="A close-up of a pair of ultrasound images&#10;&#10;Description automatically generated">
            <a:extLst>
              <a:ext uri="{FF2B5EF4-FFF2-40B4-BE49-F238E27FC236}">
                <a16:creationId xmlns:a16="http://schemas.microsoft.com/office/drawing/2014/main" id="{5F429323-9816-283B-76CE-411F68AD6A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96"/>
          <a:stretch/>
        </p:blipFill>
        <p:spPr>
          <a:xfrm>
            <a:off x="3717577" y="3413179"/>
            <a:ext cx="4937908" cy="28272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9AFADC-BB45-D72A-F2EA-8474730D9C29}"/>
              </a:ext>
            </a:extLst>
          </p:cNvPr>
          <p:cNvSpPr txBox="1"/>
          <p:nvPr/>
        </p:nvSpPr>
        <p:spPr>
          <a:xfrm>
            <a:off x="0" y="6263281"/>
            <a:ext cx="11349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endParaRPr lang="en-US" sz="1200" dirty="0">
              <a:hlinkClick r:id="rId4"/>
            </a:endParaRPr>
          </a:p>
          <a:p>
            <a:r>
              <a:rPr lang="en-US" sz="1200" dirty="0"/>
              <a:t>https://www.asecho.org/wp-content/uploads/2021/01/2016_JASE_Bertrand_Fact-or-Artifact.pdf</a:t>
            </a:r>
          </a:p>
          <a:p>
            <a:r>
              <a:rPr lang="en-US" sz="1200" dirty="0"/>
              <a:t>https://www.semanticscholar.org/paper/Imaging-artifacts-during-transesophageal-Pamnani-Skubas/b9a8e62727eebe4b5cc4476dd8a74e99215ef516</a:t>
            </a:r>
          </a:p>
        </p:txBody>
      </p:sp>
    </p:spTree>
    <p:extLst>
      <p:ext uri="{BB962C8B-B14F-4D97-AF65-F5344CB8AC3E}">
        <p14:creationId xmlns:p14="http://schemas.microsoft.com/office/powerpoint/2010/main" val="151285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D79D3-7D63-1A2D-EE86-856DE8D7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7C68F0-54DF-A153-750C-57ACC5E8B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 optimal student model for high performance on mobile devices</a:t>
            </a:r>
          </a:p>
          <a:p>
            <a:pPr lvl="1"/>
            <a:r>
              <a:rPr lang="en-US" dirty="0"/>
              <a:t>Keep &gt;90% of  Teacher performance</a:t>
            </a:r>
          </a:p>
          <a:p>
            <a:pPr lvl="1"/>
            <a:r>
              <a:rPr lang="en-US" dirty="0"/>
              <a:t>Memory size &lt;50 MB</a:t>
            </a:r>
          </a:p>
          <a:p>
            <a:pPr lvl="1"/>
            <a:r>
              <a:rPr lang="en-US" dirty="0"/>
              <a:t>Inference Speed &lt;0.5 sec (30 FPS)</a:t>
            </a:r>
          </a:p>
          <a:p>
            <a:r>
              <a:rPr lang="en-US" dirty="0"/>
              <a:t>Identify suitable student architectures</a:t>
            </a:r>
          </a:p>
          <a:p>
            <a:r>
              <a:rPr lang="en-US" dirty="0"/>
              <a:t>Transfer knowledge from the teacher to the student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749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96D4C19-D09E-3941-834B-F53A1294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framework for knowledge distillation</a:t>
            </a:r>
          </a:p>
        </p:txBody>
      </p:sp>
      <p:pic>
        <p:nvPicPr>
          <p:cNvPr id="1025" name="Picture 1" descr="page4image56499520">
            <a:extLst>
              <a:ext uri="{FF2B5EF4-FFF2-40B4-BE49-F238E27FC236}">
                <a16:creationId xmlns:a16="http://schemas.microsoft.com/office/drawing/2014/main" id="{33CCA582-B591-3845-8D83-5F83CFA4B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94" y="2188924"/>
            <a:ext cx="9363036" cy="39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073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ät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Nät</Template>
  <TotalTime>641</TotalTime>
  <Words>478</Words>
  <Application>Microsoft Office PowerPoint</Application>
  <PresentationFormat>Widescreen</PresentationFormat>
  <Paragraphs>87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Cambria Math</vt:lpstr>
      <vt:lpstr>Century Gothic</vt:lpstr>
      <vt:lpstr>Times New Roman</vt:lpstr>
      <vt:lpstr>Nät</vt:lpstr>
      <vt:lpstr>Knowledge Distillation for echocardiogram View classification</vt:lpstr>
      <vt:lpstr>Introduction</vt:lpstr>
      <vt:lpstr>Blood circulation  </vt:lpstr>
      <vt:lpstr>PowerPoint Presentation</vt:lpstr>
      <vt:lpstr>cardiac scan </vt:lpstr>
      <vt:lpstr>cardiac scan- ECHOCARDIOGRAM   </vt:lpstr>
      <vt:lpstr>ECHOCARDIOGRAM Artifacts  </vt:lpstr>
      <vt:lpstr>Project objectives</vt:lpstr>
      <vt:lpstr>Basic framework for knowledge distillation</vt:lpstr>
      <vt:lpstr>Knowledge distillation overview</vt:lpstr>
      <vt:lpstr>Prerequisites</vt:lpstr>
      <vt:lpstr>Methods</vt:lpstr>
      <vt:lpstr>Methods</vt:lpstr>
      <vt:lpstr>Experimental setup</vt:lpstr>
      <vt:lpstr>Validation accuracy of different student architectures</vt:lpstr>
      <vt:lpstr>Results</vt:lpstr>
      <vt:lpstr>Limitations</vt:lpstr>
      <vt:lpstr>Q&amp;A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deep neural networks:  techniques for compression</dc:title>
  <dc:creator>Raouf Bahsoun</dc:creator>
  <cp:lastModifiedBy>Yu-Ping Hsu</cp:lastModifiedBy>
  <cp:revision>34</cp:revision>
  <dcterms:created xsi:type="dcterms:W3CDTF">2023-10-01T11:42:03Z</dcterms:created>
  <dcterms:modified xsi:type="dcterms:W3CDTF">2023-11-05T19:22:58Z</dcterms:modified>
</cp:coreProperties>
</file>

<file path=docProps/thumbnail.jpeg>
</file>